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22"/>
  </p:notes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10-Apr-21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5A9D-2034-43A0-8CC4-56A06FE630E6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9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29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953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435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746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152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994C-E75A-463D-B1FB-9A4B00C17887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674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03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0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3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98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9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5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3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4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90C348E-FFE0-4E6D-ADF6-D74F6D9755A2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3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F20994C-E75A-463D-B1FB-9A4B00C17887}" type="datetime1">
              <a:rPr lang="en-US" smtClean="0"/>
              <a:t>10-Apr-21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10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20" b="8411"/>
          <a:stretch/>
        </p:blipFill>
        <p:spPr>
          <a:xfrm>
            <a:off x="-5741" y="-37092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8" y="526216"/>
            <a:ext cx="12025222" cy="3200400"/>
          </a:xfrm>
        </p:spPr>
        <p:txBody>
          <a:bodyPr>
            <a:normAutofit fontScale="90000"/>
          </a:bodyPr>
          <a:lstStyle/>
          <a:p>
            <a:r>
              <a:rPr lang="en-US" sz="7200" b="1" dirty="0" smtClean="0">
                <a:solidFill>
                  <a:schemeClr val="tx1"/>
                </a:solidFill>
              </a:rPr>
              <a:t>EMERGENCY AUTOMOBILE TECHNIAN SERVICE (MACHANIC KOTHAY ? )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195" y="4780759"/>
            <a:ext cx="9228201" cy="164592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GROUP - 07</a:t>
            </a:r>
            <a:endParaRPr lang="en-US" sz="4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8821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539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896" y="0"/>
            <a:ext cx="9905998" cy="126233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747" y="1052424"/>
            <a:ext cx="6426679" cy="5374310"/>
          </a:xfrm>
        </p:spPr>
      </p:pic>
    </p:spTree>
    <p:extLst>
      <p:ext uri="{BB962C8B-B14F-4D97-AF65-F5344CB8AC3E}">
        <p14:creationId xmlns:p14="http://schemas.microsoft.com/office/powerpoint/2010/main" val="20530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896" y="238664"/>
            <a:ext cx="9905998" cy="11846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532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156" y="83388"/>
            <a:ext cx="9905998" cy="121057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PROJECT SCHEDULING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02" y="1820174"/>
            <a:ext cx="6564256" cy="48739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66" y="1820174"/>
            <a:ext cx="4561919" cy="47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299" y="0"/>
            <a:ext cx="9905998" cy="141760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EFFORT ESTIMATION &amp; BUDGETING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50830"/>
            <a:ext cx="9905998" cy="5434641"/>
          </a:xfrm>
        </p:spPr>
        <p:txBody>
          <a:bodyPr>
            <a:normAutofit fontScale="775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Effort = PM = Coefficient*(SLOC/1000)^</a:t>
            </a:r>
            <a:r>
              <a:rPr lang="en-US" b="1" dirty="0" smtClean="0">
                <a:effectLst/>
              </a:rPr>
              <a:t>P</a:t>
            </a:r>
            <a:endParaRPr lang="en-US" dirty="0">
              <a:effectLst/>
            </a:endParaRPr>
          </a:p>
          <a:p>
            <a:pPr marL="0" lvl="0" indent="0">
              <a:buNone/>
            </a:pPr>
            <a:r>
              <a:rPr lang="en-US" dirty="0" smtClean="0">
                <a:effectLst/>
              </a:rPr>
              <a:t>                          = </a:t>
            </a:r>
            <a:r>
              <a:rPr lang="en-US" dirty="0">
                <a:effectLst/>
              </a:rPr>
              <a:t>2.4(20000/1000)^1.05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55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Development time = DM = 2.50*(PM)^T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2.50*(55)^.38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11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Required number of people = ST = PM/DM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                                                         = </a:t>
            </a:r>
            <a:r>
              <a:rPr lang="en-US" dirty="0">
                <a:effectLst/>
              </a:rPr>
              <a:t>45/11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5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Designing &amp; Coding = 11*22*8 [11 month, 22 days , 8h]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1936 h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Total </a:t>
            </a:r>
            <a:r>
              <a:rPr lang="en-US" b="1" dirty="0" err="1">
                <a:effectLst/>
              </a:rPr>
              <a:t>sal</a:t>
            </a:r>
            <a:r>
              <a:rPr lang="en-US" b="1" dirty="0">
                <a:effectLst/>
              </a:rPr>
              <a:t>(day) = 1936*1200 [1h salary =1200tk]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</a:t>
            </a:r>
            <a:r>
              <a:rPr lang="en-US" dirty="0" smtClean="0">
                <a:effectLst/>
              </a:rPr>
              <a:t>= 2323200 </a:t>
            </a:r>
            <a:r>
              <a:rPr lang="en-US" dirty="0" err="1">
                <a:effectLst/>
              </a:rPr>
              <a:t>tk</a:t>
            </a:r>
            <a:r>
              <a:rPr lang="en-US" dirty="0">
                <a:effectLst/>
              </a:rPr>
              <a:t> [5 day salary] (So, 1 day </a:t>
            </a:r>
            <a:r>
              <a:rPr lang="en-US" dirty="0" err="1">
                <a:effectLst/>
              </a:rPr>
              <a:t>sal</a:t>
            </a:r>
            <a:r>
              <a:rPr lang="en-US" dirty="0">
                <a:effectLst/>
              </a:rPr>
              <a:t>=464640)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Per month salary = (</a:t>
            </a:r>
            <a:r>
              <a:rPr lang="en-US" b="1" dirty="0" smtClean="0">
                <a:effectLst/>
              </a:rPr>
              <a:t>464640/11)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                                   = 42240 </a:t>
            </a:r>
            <a:r>
              <a:rPr lang="en-US" dirty="0" err="1" smtClean="0">
                <a:effectLst/>
              </a:rPr>
              <a:t>tk</a:t>
            </a:r>
            <a:r>
              <a:rPr lang="en-US" dirty="0" smtClean="0">
                <a:effectLst/>
              </a:rPr>
              <a:t>(1 day)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 smtClean="0">
                <a:effectLst/>
              </a:rPr>
              <a:t>Requirement </a:t>
            </a:r>
            <a:r>
              <a:rPr lang="en-US" b="1" dirty="0">
                <a:effectLst/>
              </a:rPr>
              <a:t>Analysis = 15*8*600 [15 days, 600 per h </a:t>
            </a:r>
            <a:r>
              <a:rPr lang="en-US" b="1" dirty="0" err="1">
                <a:effectLst/>
              </a:rPr>
              <a:t>sal</a:t>
            </a:r>
            <a:r>
              <a:rPr lang="en-US" b="1" dirty="0">
                <a:effectLst/>
              </a:rPr>
              <a:t>]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                                         =</a:t>
            </a:r>
            <a:r>
              <a:rPr lang="en-US" dirty="0">
                <a:effectLst/>
              </a:rPr>
              <a:t>72000 </a:t>
            </a:r>
            <a:r>
              <a:rPr lang="en-US" dirty="0" err="1">
                <a:effectLst/>
              </a:rPr>
              <a:t>tk</a:t>
            </a:r>
            <a:r>
              <a:rPr lang="en-US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17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32" y="0"/>
            <a:ext cx="9905998" cy="155563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EFFORT ESTIMATION &amp; BUDGETING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59457"/>
            <a:ext cx="9905998" cy="5477773"/>
          </a:xfrm>
        </p:spPr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Maintenance =  2*5*6*2500 [per week 2h, 6mon]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150000 </a:t>
            </a:r>
            <a:r>
              <a:rPr lang="en-US" dirty="0" err="1" smtClean="0">
                <a:effectLst/>
              </a:rPr>
              <a:t>tk</a:t>
            </a:r>
            <a:endParaRPr lang="en-US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Travel Expense = 11*5000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55000 </a:t>
            </a:r>
            <a:r>
              <a:rPr lang="en-US" dirty="0" err="1">
                <a:effectLst/>
              </a:rPr>
              <a:t>tk</a:t>
            </a:r>
            <a:r>
              <a:rPr lang="en-US" dirty="0">
                <a:effectLst/>
              </a:rPr>
              <a:t>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Office  Rent = 20000*12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240000 [per month 20000]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Utilities Expenses = 3500*12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42000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Training/Hardware = 3000*12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36000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Cost = 2323200 +42240 +72000 +150000 +55000 +240000 +42000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2924440 </a:t>
            </a:r>
            <a:r>
              <a:rPr lang="en-US" dirty="0" err="1">
                <a:effectLst/>
              </a:rPr>
              <a:t>tk</a:t>
            </a:r>
            <a:endParaRPr lang="en-US" dirty="0">
              <a:effectLst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Profit margin = 2924440*15%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                            </a:t>
            </a:r>
            <a:r>
              <a:rPr lang="en-US" dirty="0" smtClean="0">
                <a:effectLst/>
              </a:rPr>
              <a:t>= </a:t>
            </a:r>
            <a:r>
              <a:rPr lang="en-US" dirty="0">
                <a:effectLst/>
              </a:rPr>
              <a:t>438666 </a:t>
            </a:r>
            <a:r>
              <a:rPr lang="en-US" dirty="0" err="1">
                <a:effectLst/>
              </a:rPr>
              <a:t>tk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 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>
                <a:effectLst/>
              </a:rPr>
              <a:t>Pay bill (client) = 33,00000 </a:t>
            </a:r>
            <a:r>
              <a:rPr lang="en-US" b="1" dirty="0" err="1">
                <a:effectLst/>
              </a:rPr>
              <a:t>tk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046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77129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QUESTION ANSWER SESSION 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818790"/>
            <a:ext cx="9905998" cy="31242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Anyone has any question about this </a:t>
            </a:r>
            <a:r>
              <a:rPr lang="en-US" b="1" dirty="0" smtClean="0"/>
              <a:t>presentation?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89" y="3077583"/>
            <a:ext cx="2714445" cy="30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1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0" y="271444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7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7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28" y="66136"/>
            <a:ext cx="9905998" cy="16764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98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905000"/>
            <a:ext cx="4876800" cy="435777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 GENERATION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 OR MOCK DESIGN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1905001"/>
            <a:ext cx="4876800" cy="43577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SCHEDULING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EFFORT ESTIMATION &amp; BUDGETING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18" y="77637"/>
            <a:ext cx="9905998" cy="122495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IDEA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15065"/>
            <a:ext cx="9905998" cy="387613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44" y="0"/>
            <a:ext cx="9905998" cy="104667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58" y="1224951"/>
            <a:ext cx="5581292" cy="5365630"/>
          </a:xfrm>
        </p:spPr>
      </p:pic>
    </p:spTree>
    <p:extLst>
      <p:ext uri="{BB962C8B-B14F-4D97-AF65-F5344CB8AC3E}">
        <p14:creationId xmlns:p14="http://schemas.microsoft.com/office/powerpoint/2010/main" val="34683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15" y="0"/>
            <a:ext cx="9905998" cy="143198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ACTIVITY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24" y="1431985"/>
            <a:ext cx="4951563" cy="5175849"/>
          </a:xfrm>
        </p:spPr>
      </p:pic>
    </p:spTree>
    <p:extLst>
      <p:ext uri="{BB962C8B-B14F-4D97-AF65-F5344CB8AC3E}">
        <p14:creationId xmlns:p14="http://schemas.microsoft.com/office/powerpoint/2010/main" val="423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81" y="0"/>
            <a:ext cx="9905998" cy="139172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INTERFACE OR MOCK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07" y="1018360"/>
            <a:ext cx="2876951" cy="5839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433" y="1025324"/>
            <a:ext cx="2905530" cy="5832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41" y="1018360"/>
            <a:ext cx="2809414" cy="5839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" y="1018360"/>
            <a:ext cx="2829320" cy="583964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4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81" y="0"/>
            <a:ext cx="9905998" cy="139172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INTERFACE OR MOCK DESIGN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50" y="1039328"/>
            <a:ext cx="2849886" cy="5818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102" y="1064650"/>
            <a:ext cx="2904762" cy="5793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33" y="1039328"/>
            <a:ext cx="2695951" cy="5818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1" y="1064650"/>
            <a:ext cx="2876951" cy="57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892" y="-8626"/>
            <a:ext cx="9905998" cy="161601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5" y="1459301"/>
            <a:ext cx="5496505" cy="4789203"/>
          </a:xfrm>
        </p:spPr>
      </p:pic>
      <p:sp>
        <p:nvSpPr>
          <p:cNvPr id="5" name="TextBox 4"/>
          <p:cNvSpPr txBox="1"/>
          <p:nvPr/>
        </p:nvSpPr>
        <p:spPr>
          <a:xfrm>
            <a:off x="7410091" y="1940943"/>
            <a:ext cx="43908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LINKS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https://mechanickothay.atlassian.net/secure/Dashboard.jspa?selectPageId=10001</a:t>
            </a:r>
          </a:p>
        </p:txBody>
      </p:sp>
    </p:spTree>
    <p:extLst>
      <p:ext uri="{BB962C8B-B14F-4D97-AF65-F5344CB8AC3E}">
        <p14:creationId xmlns:p14="http://schemas.microsoft.com/office/powerpoint/2010/main" val="144632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289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Mesh</vt:lpstr>
      <vt:lpstr>EMERGENCY AUTOMOBILE TECHNIAN SERVICE (MACHANIC KOTHAY ? )</vt:lpstr>
      <vt:lpstr>MEMBERS</vt:lpstr>
      <vt:lpstr>CONTENTS</vt:lpstr>
      <vt:lpstr>IDEA GENERATION</vt:lpstr>
      <vt:lpstr>USE CASE DIAGRAM</vt:lpstr>
      <vt:lpstr>ACTIVITY DIAGRAM</vt:lpstr>
      <vt:lpstr>USER INTERFACE OR MOCK DESIGN</vt:lpstr>
      <vt:lpstr>USER INTERFACE OR MOCK DESIGN</vt:lpstr>
      <vt:lpstr>JIRA</vt:lpstr>
      <vt:lpstr>GIT</vt:lpstr>
      <vt:lpstr>CLASS DIAGRAM</vt:lpstr>
      <vt:lpstr>CODE</vt:lpstr>
      <vt:lpstr>PROJECT SCHEDULING</vt:lpstr>
      <vt:lpstr>EFFORT ESTIMATION &amp; BUDGETING</vt:lpstr>
      <vt:lpstr>EFFORT ESTIMATION &amp; BUDGETING</vt:lpstr>
      <vt:lpstr>QUESTION ANSWER SESSION </vt:lpstr>
      <vt:lpstr>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2021-04-08T16:28:10Z</dcterms:created>
  <dcterms:modified xsi:type="dcterms:W3CDTF">2021-04-10T10:40:59Z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